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91" r:id="rId2"/>
    <p:sldId id="477" r:id="rId3"/>
    <p:sldId id="485" r:id="rId4"/>
    <p:sldId id="492" r:id="rId5"/>
    <p:sldId id="484" r:id="rId6"/>
    <p:sldId id="494" r:id="rId7"/>
    <p:sldId id="493" r:id="rId8"/>
  </p:sldIdLst>
  <p:sldSz cx="9144000" cy="6858000" type="screen4x3"/>
  <p:notesSz cx="6648450" cy="97742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10102" initials="0" lastIdx="16" clrIdx="0"/>
  <p:cmAuthor id="1" name="Alice Motloi" initials="AM" lastIdx="7" clrIdx="1"/>
  <p:cmAuthor id="2" name="010457" initials="0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1624" autoAdjust="0"/>
  </p:normalViewPr>
  <p:slideViewPr>
    <p:cSldViewPr snapToGrid="0" snapToObjects="1">
      <p:cViewPr>
        <p:scale>
          <a:sx n="90" d="100"/>
          <a:sy n="90" d="100"/>
        </p:scale>
        <p:origin x="-227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D8DC1-C845-4B1F-B8B6-C8742F3487DE}" type="doc">
      <dgm:prSet loTypeId="urn:microsoft.com/office/officeart/2005/8/layout/vList2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437BD71-0027-4B8F-B8DE-E5CD9D6C9EA1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4400" b="1" dirty="0" smtClean="0"/>
            <a:t>MAINFRAME SUPPORT, DATA REPLICATION AND FAIL-OVER TENDER</a:t>
          </a:r>
        </a:p>
        <a:p>
          <a:pPr algn="ctr"/>
          <a:r>
            <a:rPr lang="en-ZA" sz="4400" b="1" dirty="0" smtClean="0"/>
            <a:t>BID GPAA 18/2017 </a:t>
          </a:r>
          <a:endParaRPr lang="en-US" sz="6000" b="1" dirty="0"/>
        </a:p>
      </dgm:t>
    </dgm:pt>
    <dgm:pt modelId="{1E2C8422-97B0-450A-BD64-476781696284}" type="parTrans" cxnId="{495F4925-7480-42EE-911D-C282460A852E}">
      <dgm:prSet/>
      <dgm:spPr/>
      <dgm:t>
        <a:bodyPr/>
        <a:lstStyle/>
        <a:p>
          <a:endParaRPr lang="en-US"/>
        </a:p>
      </dgm:t>
    </dgm:pt>
    <dgm:pt modelId="{93C95163-FC0F-4A1C-AEBF-7EC75D2D9A54}" type="sibTrans" cxnId="{495F4925-7480-42EE-911D-C282460A852E}">
      <dgm:prSet/>
      <dgm:spPr/>
      <dgm:t>
        <a:bodyPr/>
        <a:lstStyle/>
        <a:p>
          <a:endParaRPr lang="en-US"/>
        </a:p>
      </dgm:t>
    </dgm:pt>
    <dgm:pt modelId="{260F007B-99D2-4F5A-87CA-783570B551D3}" type="pres">
      <dgm:prSet presAssocID="{383D8DC1-C845-4B1F-B8B6-C8742F3487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AAB1EE-EACE-471A-9069-C32B22C43825}" type="pres">
      <dgm:prSet presAssocID="{0437BD71-0027-4B8F-B8DE-E5CD9D6C9EA1}" presName="parentText" presStyleLbl="node1" presStyleIdx="0" presStyleCnt="1" custLinFactNeighborY="-8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77E8A6-18D5-484B-8BE2-73C28F7C20EF}" type="presOf" srcId="{0437BD71-0027-4B8F-B8DE-E5CD9D6C9EA1}" destId="{10AAB1EE-EACE-471A-9069-C32B22C43825}" srcOrd="0" destOrd="0" presId="urn:microsoft.com/office/officeart/2005/8/layout/vList2"/>
    <dgm:cxn modelId="{495F4925-7480-42EE-911D-C282460A852E}" srcId="{383D8DC1-C845-4B1F-B8B6-C8742F3487DE}" destId="{0437BD71-0027-4B8F-B8DE-E5CD9D6C9EA1}" srcOrd="0" destOrd="0" parTransId="{1E2C8422-97B0-450A-BD64-476781696284}" sibTransId="{93C95163-FC0F-4A1C-AEBF-7EC75D2D9A54}"/>
    <dgm:cxn modelId="{D708FD55-0E90-4C67-AA14-8D8D5D9DB545}" type="presOf" srcId="{383D8DC1-C845-4B1F-B8B6-C8742F3487DE}" destId="{260F007B-99D2-4F5A-87CA-783570B551D3}" srcOrd="0" destOrd="0" presId="urn:microsoft.com/office/officeart/2005/8/layout/vList2"/>
    <dgm:cxn modelId="{6E9C8794-2A59-4D22-AEEE-4AFAC93EBCDB}" type="presParOf" srcId="{260F007B-99D2-4F5A-87CA-783570B551D3}" destId="{10AAB1EE-EACE-471A-9069-C32B22C438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AB1EE-EACE-471A-9069-C32B22C43825}">
      <dsp:nvSpPr>
        <dsp:cNvPr id="0" name=""/>
        <dsp:cNvSpPr/>
      </dsp:nvSpPr>
      <dsp:spPr>
        <a:xfrm>
          <a:off x="0" y="0"/>
          <a:ext cx="7772400" cy="303724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/>
            <a:t>MAINFRAME SUPPORT, DATA REPLICATION AND FAIL-OVER TENDER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400" b="1" kern="1200" dirty="0" smtClean="0"/>
            <a:t>BID GPAA 18/2017 </a:t>
          </a:r>
          <a:endParaRPr lang="en-US" sz="6000" b="1" kern="1200" dirty="0"/>
        </a:p>
      </dsp:txBody>
      <dsp:txXfrm>
        <a:off x="148266" y="148266"/>
        <a:ext cx="7475868" cy="2740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2398" cy="4883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550" y="0"/>
            <a:ext cx="2882398" cy="4883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0BD64C-EE17-48D6-A1BE-CA4B4426A334}" type="datetimeFigureOut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244" y="4643763"/>
            <a:ext cx="5319962" cy="4397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4193"/>
            <a:ext cx="2882398" cy="4883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550" y="9284193"/>
            <a:ext cx="2882398" cy="4883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D3278B-1DC9-408E-A9D0-21B3202DD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53C20D-05A9-4E9B-AAE3-D0DCD73315E7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8CF3B-E0FF-4429-8D8F-217DEC233776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88B77-5A58-4774-9D05-251769614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841BB-DC32-4E6F-A9F0-CB5F7C7E65A8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C2245-5660-487E-8BE2-F81B121B53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A779-9F19-4A5D-BFC8-3DA05E2B503E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562FE-8605-479E-8560-50265393D1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C42-8B22-47DF-9042-36CDF6252475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C40CF-3CF1-46BC-BFD1-C307FE4C5A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E83B7-DDB0-4928-84A7-93AF987867D6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F7608-A506-4946-8BD7-E3FDBB4A3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399DF-9DB7-40C0-96B8-61DC0DE6AD2A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FE714-4872-425F-A092-3D1B925C3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58478-4988-44FD-9180-0D24E141D191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5FF3-CD0C-41EE-ABF9-13C88EBBF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A00E-380E-4FD5-A837-92895933C3DC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499E-0489-4E76-9667-A69A4B1AE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8634-46E7-4F9E-B35D-9486862B0123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B50F3-8E29-4750-8EA2-C7D1295BCF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64695-1226-495A-A936-0B3AB8D06199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96CA6-6705-47B5-8D9E-D80E4E60D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F3BBC-E7A7-44BD-AC08-AB63912669A0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2D99-2917-486F-BF8B-8134C0A103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217447-A133-44F6-920E-7B2399AC8CC8}" type="datetime1">
              <a:rPr lang="en-US"/>
              <a:pPr>
                <a:defRPr/>
              </a:pPr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97FD18-24F9-4760-A7F1-4058C02282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9"/>
          <p:cNvSpPr txBox="1">
            <a:spLocks noChangeArrowheads="1"/>
          </p:cNvSpPr>
          <p:nvPr/>
        </p:nvSpPr>
        <p:spPr bwMode="auto">
          <a:xfrm>
            <a:off x="861238" y="3551238"/>
            <a:ext cx="73683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544000"/>
                </a:solidFill>
              </a:rPr>
              <a:t>BRIEFING SESSION</a:t>
            </a:r>
            <a:endParaRPr lang="en-GB" sz="4400" b="1" dirty="0">
              <a:solidFill>
                <a:srgbClr val="544000"/>
              </a:solidFill>
            </a:endParaRPr>
          </a:p>
          <a:p>
            <a:pPr algn="ctr"/>
            <a:r>
              <a:rPr lang="en-GB" sz="3200" b="1" dirty="0" smtClean="0">
                <a:solidFill>
                  <a:srgbClr val="544000"/>
                </a:solidFill>
              </a:rPr>
              <a:t>Pieter Dauth</a:t>
            </a:r>
            <a:endParaRPr lang="en-GB" sz="3200" b="1" dirty="0">
              <a:solidFill>
                <a:srgbClr val="544000"/>
              </a:solidFill>
            </a:endParaRPr>
          </a:p>
          <a:p>
            <a:pPr algn="ctr"/>
            <a:endParaRPr lang="en-GB" sz="3200" b="1" dirty="0">
              <a:solidFill>
                <a:srgbClr val="544000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813075497"/>
              </p:ext>
            </p:extLst>
          </p:nvPr>
        </p:nvGraphicFramePr>
        <p:xfrm>
          <a:off x="685800" y="364074"/>
          <a:ext cx="7772400" cy="303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E6BDB-A1C8-4EF6-8EF6-8D2EECCE0F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</p:spPr>
        <p:txBody>
          <a:bodyPr/>
          <a:lstStyle/>
          <a:p>
            <a:r>
              <a:rPr lang="en-ZA" sz="4000" dirty="0" smtClean="0"/>
              <a:t>Services Overview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4525963"/>
          </a:xfrm>
        </p:spPr>
        <p:txBody>
          <a:bodyPr/>
          <a:lstStyle/>
          <a:p>
            <a:r>
              <a:rPr lang="en-ZA" sz="2400" dirty="0" smtClean="0"/>
              <a:t>Mainframe Support</a:t>
            </a:r>
          </a:p>
          <a:p>
            <a:pPr lvl="1"/>
            <a:r>
              <a:rPr lang="en-ZA" sz="2000" dirty="0" smtClean="0"/>
              <a:t>Operations (on premises 24 x 7) (including backups, cassette management, printing, IPL, </a:t>
            </a:r>
            <a:r>
              <a:rPr lang="en-ZA" sz="2000" dirty="0"/>
              <a:t>d</a:t>
            </a:r>
            <a:r>
              <a:rPr lang="en-ZA" sz="2000" dirty="0" smtClean="0"/>
              <a:t>ata restores)</a:t>
            </a:r>
          </a:p>
          <a:p>
            <a:pPr lvl="1"/>
            <a:r>
              <a:rPr lang="en-ZA" sz="2000" dirty="0" smtClean="0"/>
              <a:t>Job Scheduling (on premises with remote and after hours support)</a:t>
            </a:r>
          </a:p>
          <a:p>
            <a:pPr lvl="1"/>
            <a:r>
              <a:rPr lang="en-ZA" sz="2000" dirty="0" smtClean="0"/>
              <a:t>System/Software </a:t>
            </a:r>
            <a:r>
              <a:rPr lang="en-ZA" sz="2000" dirty="0" smtClean="0"/>
              <a:t>Support</a:t>
            </a:r>
            <a:r>
              <a:rPr lang="en-ZA" sz="2000" dirty="0"/>
              <a:t> (on premises with remote and after hours </a:t>
            </a:r>
            <a:r>
              <a:rPr lang="en-ZA" sz="2000" dirty="0" smtClean="0"/>
              <a:t>support, including network support)</a:t>
            </a:r>
          </a:p>
          <a:p>
            <a:pPr lvl="1"/>
            <a:r>
              <a:rPr lang="en-ZA" sz="2000" dirty="0" smtClean="0"/>
              <a:t>Operations / Service Management </a:t>
            </a:r>
            <a:r>
              <a:rPr lang="en-ZA" sz="2000" dirty="0"/>
              <a:t>(on premises with remote and after hours support</a:t>
            </a:r>
            <a:r>
              <a:rPr lang="en-ZA" sz="2000" dirty="0" smtClean="0"/>
              <a:t>)</a:t>
            </a:r>
          </a:p>
          <a:p>
            <a:pPr lvl="1"/>
            <a:r>
              <a:rPr lang="en-ZA" sz="2000" dirty="0" smtClean="0"/>
              <a:t>Cost must include all IBM costs for maintenance, licences, support, etc</a:t>
            </a:r>
            <a:r>
              <a:rPr lang="en-ZA" sz="2000" dirty="0" smtClean="0"/>
              <a:t>.  For the full three year period</a:t>
            </a:r>
            <a:endParaRPr lang="en-ZA" sz="2000" dirty="0" smtClean="0"/>
          </a:p>
          <a:p>
            <a:pPr lvl="1"/>
            <a:r>
              <a:rPr lang="en-ZA" sz="2000" dirty="0" smtClean="0"/>
              <a:t>Suitably qualified and skilled support staff members, in the employ of the service provider</a:t>
            </a:r>
            <a:endParaRPr lang="en-ZA" sz="2000" dirty="0"/>
          </a:p>
          <a:p>
            <a:pPr marL="0" indent="0">
              <a:buNone/>
            </a:pP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C40CF-3CF1-46BC-BFD1-C307FE4C5A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1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</p:spPr>
        <p:txBody>
          <a:bodyPr/>
          <a:lstStyle/>
          <a:p>
            <a:r>
              <a:rPr lang="en-ZA" sz="4000" dirty="0"/>
              <a:t>Services </a:t>
            </a:r>
            <a:r>
              <a:rPr lang="en-ZA" sz="4000" dirty="0" smtClean="0"/>
              <a:t>Overview (continued)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5096933"/>
          </a:xfrm>
        </p:spPr>
        <p:txBody>
          <a:bodyPr/>
          <a:lstStyle/>
          <a:p>
            <a:r>
              <a:rPr lang="en-ZA" sz="2400" dirty="0"/>
              <a:t>Production Data Replication</a:t>
            </a:r>
          </a:p>
          <a:p>
            <a:pPr lvl="1"/>
            <a:r>
              <a:rPr lang="en-ZA" sz="2000" dirty="0"/>
              <a:t>DS8870 to DS8870 asynchronous replication (24 x 7) - Using </a:t>
            </a:r>
            <a:r>
              <a:rPr lang="en-ZA" sz="2000" dirty="0" smtClean="0"/>
              <a:t>IBM’s Global </a:t>
            </a:r>
            <a:r>
              <a:rPr lang="en-ZA" sz="2000" dirty="0"/>
              <a:t>Mirror </a:t>
            </a:r>
            <a:r>
              <a:rPr lang="en-ZA" sz="2000" dirty="0" smtClean="0"/>
              <a:t>Product – no reverse replication  in case of a DR</a:t>
            </a:r>
            <a:endParaRPr lang="en-ZA" sz="2000" dirty="0"/>
          </a:p>
          <a:p>
            <a:pPr lvl="1"/>
            <a:r>
              <a:rPr lang="en-ZA" sz="2000" dirty="0"/>
              <a:t>Dual redundant replication link (2 by 20Mbps, Active/Active, different service providers</a:t>
            </a:r>
            <a:r>
              <a:rPr lang="en-ZA" sz="2000" dirty="0" smtClean="0"/>
              <a:t>) between the two data centres (this must include the monitoring and reporting)</a:t>
            </a:r>
            <a:endParaRPr lang="en-ZA" sz="2000" dirty="0"/>
          </a:p>
          <a:p>
            <a:pPr lvl="1"/>
            <a:r>
              <a:rPr lang="en-ZA" sz="2000" dirty="0"/>
              <a:t>Cost must include all IBM costs for maintenance, </a:t>
            </a:r>
            <a:r>
              <a:rPr lang="en-ZA" sz="2000" dirty="0" smtClean="0"/>
              <a:t>licences, support, etc</a:t>
            </a:r>
            <a:r>
              <a:rPr lang="en-ZA" sz="2000" dirty="0" smtClean="0"/>
              <a:t>. for the full three year period</a:t>
            </a:r>
            <a:endParaRPr lang="en-ZA" sz="2000" dirty="0" smtClean="0"/>
          </a:p>
          <a:p>
            <a:pPr lvl="1"/>
            <a:r>
              <a:rPr lang="en-ZA" sz="2000" dirty="0" smtClean="0"/>
              <a:t>Cost must include the network, hosting, support and platform costs</a:t>
            </a:r>
            <a:endParaRPr lang="en-ZA" sz="2000" dirty="0"/>
          </a:p>
          <a:p>
            <a:r>
              <a:rPr lang="en-ZA" sz="2400" dirty="0"/>
              <a:t>Mainframe Failover </a:t>
            </a:r>
            <a:endParaRPr lang="en-ZA" sz="2400" dirty="0" smtClean="0"/>
          </a:p>
          <a:p>
            <a:pPr lvl="1"/>
            <a:r>
              <a:rPr lang="en-ZA" sz="2000" dirty="0" smtClean="0"/>
              <a:t>Two fail over tests per calendar year</a:t>
            </a:r>
          </a:p>
          <a:p>
            <a:pPr lvl="1"/>
            <a:r>
              <a:rPr lang="en-ZA" sz="2000" dirty="0" smtClean="0"/>
              <a:t>5 to 10 seats for GPAA staff in the service provider’s data centre support area during a test or a real DR </a:t>
            </a:r>
          </a:p>
          <a:p>
            <a:pPr lvl="1"/>
            <a:r>
              <a:rPr lang="en-ZA" sz="2000" dirty="0" smtClean="0"/>
              <a:t>In the case of a real DR fail </a:t>
            </a:r>
            <a:r>
              <a:rPr lang="en-ZA" sz="2000" dirty="0" smtClean="0"/>
              <a:t>over, service </a:t>
            </a:r>
            <a:r>
              <a:rPr lang="en-ZA" sz="2000" dirty="0" smtClean="0"/>
              <a:t>will remain active until the GPAA’s </a:t>
            </a:r>
            <a:r>
              <a:rPr lang="en-ZA" sz="2000" dirty="0" smtClean="0"/>
              <a:t>internal mainframe </a:t>
            </a:r>
            <a:r>
              <a:rPr lang="en-ZA" sz="2000" dirty="0" smtClean="0"/>
              <a:t>service has been restored</a:t>
            </a:r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C40CF-3CF1-46BC-BFD1-C307FE4C5A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2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</p:spPr>
        <p:txBody>
          <a:bodyPr/>
          <a:lstStyle/>
          <a:p>
            <a:r>
              <a:rPr lang="en-ZA" sz="4000" dirty="0" smtClean="0"/>
              <a:t>Environment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8267"/>
            <a:ext cx="8229600" cy="5096933"/>
          </a:xfrm>
        </p:spPr>
        <p:txBody>
          <a:bodyPr/>
          <a:lstStyle/>
          <a:p>
            <a:r>
              <a:rPr lang="en-ZA" sz="2400" dirty="0" smtClean="0"/>
              <a:t>GPAA Data Centre – Hamilton Street</a:t>
            </a:r>
          </a:p>
          <a:p>
            <a:pPr lvl="1"/>
            <a:r>
              <a:rPr lang="en-ZA" sz="2000" dirty="0" smtClean="0"/>
              <a:t>GPAA’s active mainframe connected to the GPAA’s Internal network</a:t>
            </a:r>
            <a:endParaRPr lang="en-ZA" sz="2000" dirty="0"/>
          </a:p>
          <a:p>
            <a:pPr lvl="1"/>
            <a:r>
              <a:rPr lang="en-ZA" sz="2000" dirty="0" smtClean="0"/>
              <a:t>Network </a:t>
            </a:r>
            <a:r>
              <a:rPr lang="en-ZA" sz="2000" dirty="0"/>
              <a:t>connectivity Data centre to Data centre (active 24 x 7</a:t>
            </a:r>
            <a:r>
              <a:rPr lang="en-ZA" sz="2000" dirty="0" smtClean="0"/>
              <a:t>) (provided by the service provider)</a:t>
            </a:r>
            <a:endParaRPr lang="en-ZA" sz="2000" dirty="0"/>
          </a:p>
          <a:p>
            <a:r>
              <a:rPr lang="en-US" sz="2400" dirty="0" smtClean="0"/>
              <a:t>Failover Site</a:t>
            </a:r>
          </a:p>
          <a:p>
            <a:pPr lvl="1"/>
            <a:r>
              <a:rPr lang="en-US" sz="2000" dirty="0" smtClean="0"/>
              <a:t>Service provider’s data centre (Minimum Tier 3 data centre)</a:t>
            </a:r>
          </a:p>
          <a:p>
            <a:pPr lvl="1"/>
            <a:r>
              <a:rPr lang="en-ZA" sz="2000" dirty="0" smtClean="0"/>
              <a:t>Service Provider’s Cold Standby mainframe – equivalent </a:t>
            </a:r>
            <a:r>
              <a:rPr lang="en-ZA" sz="2000" dirty="0" smtClean="0"/>
              <a:t>capacity </a:t>
            </a:r>
            <a:r>
              <a:rPr lang="en-ZA" sz="2000" dirty="0" smtClean="0"/>
              <a:t>as that of the GPAA’s mainframe  (will only be started in the case of a failover test or a real DR)</a:t>
            </a:r>
          </a:p>
          <a:p>
            <a:pPr lvl="1"/>
            <a:r>
              <a:rPr lang="en-ZA" sz="2000" dirty="0" smtClean="0"/>
              <a:t>Must have backup capability</a:t>
            </a:r>
          </a:p>
          <a:p>
            <a:pPr lvl="1"/>
            <a:r>
              <a:rPr lang="en-ZA" sz="2000" dirty="0" smtClean="0"/>
              <a:t>Active DS8870 (asynchronous replication)</a:t>
            </a:r>
          </a:p>
          <a:p>
            <a:pPr lvl="1"/>
            <a:r>
              <a:rPr lang="en-ZA" sz="2000" dirty="0" smtClean="0"/>
              <a:t>Network connectivity Data centre to Data centre (active 24 x 7)</a:t>
            </a:r>
          </a:p>
          <a:p>
            <a:pPr lvl="1"/>
            <a:r>
              <a:rPr lang="en-ZA" sz="2000" dirty="0" smtClean="0"/>
              <a:t>Network connectivity between the DC of the Service Provider and the GPAA’s MPLS network – provided by the GPAA</a:t>
            </a:r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C40CF-3CF1-46BC-BFD1-C307FE4C5A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6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</p:spPr>
        <p:txBody>
          <a:bodyPr/>
          <a:lstStyle/>
          <a:p>
            <a:r>
              <a:rPr lang="en-ZA" sz="4000" dirty="0" smtClean="0"/>
              <a:t>Service Level Requirements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4525963"/>
          </a:xfrm>
        </p:spPr>
        <p:txBody>
          <a:bodyPr/>
          <a:lstStyle/>
          <a:p>
            <a:r>
              <a:rPr lang="en-ZA" sz="2000" dirty="0" smtClean="0"/>
              <a:t>SLA – 99.9%</a:t>
            </a:r>
          </a:p>
          <a:p>
            <a:r>
              <a:rPr lang="en-ZA" sz="2000" dirty="0" smtClean="0"/>
              <a:t>Recovery Time Objective – Minimum 1 (one) hour</a:t>
            </a:r>
          </a:p>
          <a:p>
            <a:r>
              <a:rPr lang="en-ZA" sz="2000" dirty="0" smtClean="0"/>
              <a:t>Recovery Point Objective – Minimum 30 (thirty)minutes</a:t>
            </a:r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C40CF-3CF1-46BC-BFD1-C307FE4C5A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7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</p:spPr>
        <p:txBody>
          <a:bodyPr/>
          <a:lstStyle/>
          <a:p>
            <a:r>
              <a:rPr lang="en-ZA" sz="4000" dirty="0" smtClean="0"/>
              <a:t>Specific Tender Requirements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4525963"/>
          </a:xfrm>
        </p:spPr>
        <p:txBody>
          <a:bodyPr/>
          <a:lstStyle/>
          <a:p>
            <a:r>
              <a:rPr lang="en-ZA" sz="2000" dirty="0" smtClean="0"/>
              <a:t>Please clearly indicate any </a:t>
            </a:r>
            <a:r>
              <a:rPr lang="en-ZA" sz="2400" b="1" dirty="0" smtClean="0"/>
              <a:t>service exclusions </a:t>
            </a:r>
            <a:r>
              <a:rPr lang="en-ZA" sz="2000" dirty="0" smtClean="0"/>
              <a:t>in your response</a:t>
            </a:r>
          </a:p>
          <a:p>
            <a:r>
              <a:rPr lang="en-ZA" sz="2000" dirty="0" smtClean="0"/>
              <a:t>Pricing must be based on a monthly service fee, payable in arrears (VAT Incl)</a:t>
            </a:r>
          </a:p>
          <a:p>
            <a:r>
              <a:rPr lang="en-ZA" sz="2000" dirty="0" smtClean="0"/>
              <a:t>Once-off costs must be clearly indicated as separate line items</a:t>
            </a:r>
          </a:p>
          <a:p>
            <a:r>
              <a:rPr lang="en-ZA" sz="2000" dirty="0" smtClean="0"/>
              <a:t>You must have solid and current/near current experience in rendering the required services</a:t>
            </a:r>
          </a:p>
          <a:p>
            <a:r>
              <a:rPr lang="en-ZA" sz="2000" dirty="0" smtClean="0"/>
              <a:t>Please take note of our reporting requirements</a:t>
            </a:r>
          </a:p>
          <a:p>
            <a:r>
              <a:rPr lang="en-ZA" sz="2000" dirty="0" smtClean="0"/>
              <a:t>Provide a detailed </a:t>
            </a:r>
            <a:r>
              <a:rPr lang="en-ZA" sz="2000" dirty="0" smtClean="0"/>
              <a:t>Service transition plan and transition cost</a:t>
            </a:r>
          </a:p>
          <a:p>
            <a:r>
              <a:rPr lang="en-ZA" sz="2000" dirty="0" smtClean="0"/>
              <a:t>Reserve the right to conduct a due diligence exercise </a:t>
            </a:r>
          </a:p>
          <a:p>
            <a:r>
              <a:rPr lang="en-ZA" sz="2000" dirty="0" smtClean="0"/>
              <a:t>Support staff will be subjected to security clearances and must complete </a:t>
            </a:r>
            <a:r>
              <a:rPr lang="en-ZA" sz="2000" dirty="0" smtClean="0"/>
              <a:t>individual non-disclosure </a:t>
            </a:r>
            <a:r>
              <a:rPr lang="en-ZA" sz="2000" dirty="0" smtClean="0"/>
              <a:t>agreements</a:t>
            </a:r>
          </a:p>
          <a:p>
            <a:endParaRPr lang="en-ZA" sz="2000" dirty="0" smtClean="0"/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C40CF-3CF1-46BC-BFD1-C307FE4C5A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</p:spPr>
        <p:txBody>
          <a:bodyPr/>
          <a:lstStyle/>
          <a:p>
            <a:r>
              <a:rPr lang="en-ZA" sz="4000" dirty="0" smtClean="0"/>
              <a:t>Questions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ZA" sz="4000" dirty="0" smtClean="0"/>
          </a:p>
          <a:p>
            <a:pPr marL="0" indent="0" algn="ctr">
              <a:buNone/>
            </a:pPr>
            <a:endParaRPr lang="en-ZA" sz="4000" dirty="0"/>
          </a:p>
          <a:p>
            <a:pPr marL="0" indent="0" algn="ctr">
              <a:buNone/>
            </a:pPr>
            <a:endParaRPr lang="en-ZA" sz="4000" dirty="0" smtClean="0"/>
          </a:p>
          <a:p>
            <a:pPr marL="0" indent="0" algn="ctr">
              <a:buNone/>
            </a:pPr>
            <a:r>
              <a:rPr lang="en-ZA" sz="4000" dirty="0" smtClean="0"/>
              <a:t>WE THANK YOU FOR YOUR INTEREST</a:t>
            </a:r>
            <a:endParaRPr lang="en-Z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C40CF-3CF1-46BC-BFD1-C307FE4C5A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6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13215</TotalTime>
  <Words>521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Services Overview</vt:lpstr>
      <vt:lpstr>Services Overview (continued)</vt:lpstr>
      <vt:lpstr>Environment</vt:lpstr>
      <vt:lpstr>Service Level Requirements</vt:lpstr>
      <vt:lpstr>Specific Tender Requirements</vt:lpstr>
      <vt:lpstr>Questions</vt:lpstr>
    </vt:vector>
  </TitlesOfParts>
  <Company>GEPF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HANI KOOSALETSE</dc:creator>
  <cp:lastModifiedBy>Pieter Dauth</cp:lastModifiedBy>
  <cp:revision>1156</cp:revision>
  <cp:lastPrinted>2014-09-08T06:23:38Z</cp:lastPrinted>
  <dcterms:created xsi:type="dcterms:W3CDTF">2011-01-18T12:28:22Z</dcterms:created>
  <dcterms:modified xsi:type="dcterms:W3CDTF">2017-05-12T04:31:36Z</dcterms:modified>
</cp:coreProperties>
</file>